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761163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7" autoAdjust="0"/>
    <p:restoredTop sz="94619" autoAdjust="0"/>
  </p:normalViewPr>
  <p:slideViewPr>
    <p:cSldViewPr>
      <p:cViewPr>
        <p:scale>
          <a:sx n="75" d="100"/>
          <a:sy n="75" d="100"/>
        </p:scale>
        <p:origin x="-1152" y="2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A957C-7ADD-4518-8303-9A4246A24E67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EEF6F-C38A-4429-A164-8220CD2569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93717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A957C-7ADD-4518-8303-9A4246A24E67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EEF6F-C38A-4429-A164-8220CD2569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8678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A957C-7ADD-4518-8303-9A4246A24E67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EEF6F-C38A-4429-A164-8220CD2569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9956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A957C-7ADD-4518-8303-9A4246A24E67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EEF6F-C38A-4429-A164-8220CD2569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11850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A957C-7ADD-4518-8303-9A4246A24E67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EEF6F-C38A-4429-A164-8220CD2569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6026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A957C-7ADD-4518-8303-9A4246A24E67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EEF6F-C38A-4429-A164-8220CD2569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2539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A957C-7ADD-4518-8303-9A4246A24E67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EEF6F-C38A-4429-A164-8220CD2569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2737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A957C-7ADD-4518-8303-9A4246A24E67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EEF6F-C38A-4429-A164-8220CD2569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78743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A957C-7ADD-4518-8303-9A4246A24E67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EEF6F-C38A-4429-A164-8220CD2569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6636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A957C-7ADD-4518-8303-9A4246A24E67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EEF6F-C38A-4429-A164-8220CD2569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62721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A957C-7ADD-4518-8303-9A4246A24E67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EEF6F-C38A-4429-A164-8220CD2569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3239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AA957C-7ADD-4518-8303-9A4246A24E67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8EEF6F-C38A-4429-A164-8220CD2569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2844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>
          <a:xfrm>
            <a:off x="1931" y="3057624"/>
            <a:ext cx="9144000" cy="2387600"/>
          </a:xfrm>
        </p:spPr>
        <p:txBody>
          <a:bodyPr>
            <a:norm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Проект Соглашения о взаимодействии между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ISO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и МГС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689" y="264496"/>
            <a:ext cx="3127223" cy="258844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174965"/>
            <a:ext cx="3660157" cy="2533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32454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0" y="10716"/>
            <a:ext cx="9144000" cy="539001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Цели Соглашения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251520" y="4846736"/>
            <a:ext cx="8584132" cy="175061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Цели:</a:t>
            </a:r>
          </a:p>
          <a:p>
            <a:pPr algn="just">
              <a:spcBef>
                <a:spcPts val="0"/>
              </a:spcBef>
            </a:pPr>
            <a:r>
              <a:rPr lang="ru-RU" sz="1600" dirty="0">
                <a:latin typeface="Arial" pitchFamily="34" charset="0"/>
                <a:cs typeface="Arial" pitchFamily="34" charset="0"/>
              </a:rPr>
              <a:t>Расширение сферы действия действующего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«Соглашения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об обмене технической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информации» 1999 года.</a:t>
            </a:r>
            <a:endParaRPr lang="ru-RU" sz="1600" dirty="0">
              <a:latin typeface="Arial" pitchFamily="34" charset="0"/>
              <a:cs typeface="Arial" pitchFamily="34" charset="0"/>
            </a:endParaRPr>
          </a:p>
          <a:p>
            <a:pPr algn="just">
              <a:spcBef>
                <a:spcPts val="0"/>
              </a:spcBef>
            </a:pPr>
            <a:r>
              <a:rPr lang="ru-RU" sz="1600" dirty="0">
                <a:latin typeface="Arial" pitchFamily="34" charset="0"/>
                <a:cs typeface="Arial" pitchFamily="34" charset="0"/>
              </a:rPr>
              <a:t>укрепление взаимоотношений между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ИСО и МГС;</a:t>
            </a:r>
            <a:endParaRPr lang="ru-RU" sz="1600" dirty="0">
              <a:latin typeface="Arial" pitchFamily="34" charset="0"/>
              <a:cs typeface="Arial" pitchFamily="34" charset="0"/>
            </a:endParaRPr>
          </a:p>
          <a:p>
            <a:pPr algn="just">
              <a:spcBef>
                <a:spcPts val="0"/>
              </a:spcBef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создание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условий для устранения технических барьеров в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торговле;</a:t>
            </a:r>
          </a:p>
          <a:p>
            <a:pPr algn="just">
              <a:spcBef>
                <a:spcPts val="0"/>
              </a:spcBef>
            </a:pPr>
            <a:r>
              <a:rPr lang="ru-RU" sz="1600" dirty="0">
                <a:latin typeface="Arial" pitchFamily="34" charset="0"/>
                <a:cs typeface="Arial" pitchFamily="34" charset="0"/>
              </a:rPr>
              <a:t>формирование согласованного подхода к работам по стандартизации в областях, представляющих взаимный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интерес.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4788024" y="1844824"/>
            <a:ext cx="4068836" cy="280831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Проект соглашения</a:t>
            </a:r>
            <a:endParaRPr lang="ru-RU" sz="1600" b="1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- сотрудничество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в области стандартизации;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сотрудничество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в области обучения между ИСО и МГС;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сотрудничество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в области защиты авторского права и прав на интеллектуальную собственность, а также патентного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права.</a:t>
            </a:r>
            <a:endParaRPr lang="ru-RU" sz="16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251520" y="764704"/>
            <a:ext cx="871296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Объект 2"/>
          <p:cNvSpPr txBox="1">
            <a:spLocks/>
          </p:cNvSpPr>
          <p:nvPr/>
        </p:nvSpPr>
        <p:spPr>
          <a:xfrm>
            <a:off x="251520" y="1844824"/>
            <a:ext cx="3744416" cy="280831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Соглашение об обмене технической информации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осуществление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сотрудничества в области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обмена документацией: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ru-RU" sz="1600" dirty="0">
                <a:latin typeface="Arial" pitchFamily="34" charset="0"/>
                <a:cs typeface="Arial" pitchFamily="34" charset="0"/>
              </a:rPr>
              <a:t>у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казатели (каталоги) стандартов;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ru-RU" sz="1600" dirty="0">
                <a:latin typeface="Arial" pitchFamily="34" charset="0"/>
                <a:cs typeface="Arial" pitchFamily="34" charset="0"/>
              </a:rPr>
              <a:t>п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роекты стандартов, стандарты, технические отчеты;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ru-RU" sz="1600" dirty="0">
                <a:latin typeface="Arial" pitchFamily="34" charset="0"/>
                <a:cs typeface="Arial" pitchFamily="34" charset="0"/>
              </a:rPr>
              <a:t>и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нформация о технических комитетах.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98128" y="980728"/>
            <a:ext cx="8558732" cy="70738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Область </a:t>
            </a: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распространения проекта Соглашения и Соглашения об обмене технической информации</a:t>
            </a:r>
          </a:p>
        </p:txBody>
      </p:sp>
      <p:sp>
        <p:nvSpPr>
          <p:cNvPr id="9" name="Стрелка вправо 8"/>
          <p:cNvSpPr/>
          <p:nvPr/>
        </p:nvSpPr>
        <p:spPr>
          <a:xfrm>
            <a:off x="4042544" y="2924943"/>
            <a:ext cx="720080" cy="3918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69032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673100"/>
          </a:xfrm>
        </p:spPr>
        <p:txBody>
          <a:bodyPr>
            <a:normAutofit fontScale="90000"/>
          </a:bodyPr>
          <a:lstStyle/>
          <a:p>
            <a:pPr>
              <a:spcBef>
                <a:spcPts val="0"/>
              </a:spcBef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Текущая ситуация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323529" y="2393010"/>
            <a:ext cx="3600399" cy="373856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ru-RU" sz="2200" b="1" dirty="0" smtClean="0">
                <a:latin typeface="Arial" pitchFamily="34" charset="0"/>
                <a:cs typeface="Arial" pitchFamily="34" charset="0"/>
              </a:rPr>
              <a:t>Представили замечания: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Российская Федерация;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Республика Беларусь;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Республика Молдова;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Республика Армения;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Республика Узбекистан;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Кыргызская Республика</a:t>
            </a: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395536" y="934568"/>
            <a:ext cx="8458199" cy="1247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Проект Соглашения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5124822" y="2393010"/>
            <a:ext cx="3774107" cy="182086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Без замечаний и предложений: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Республика Таджикистан;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Азербайджанская Республика</a:t>
            </a: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179512" y="723900"/>
            <a:ext cx="874858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Объект 2"/>
          <p:cNvSpPr txBox="1">
            <a:spLocks/>
          </p:cNvSpPr>
          <p:nvPr/>
        </p:nvSpPr>
        <p:spPr>
          <a:xfrm>
            <a:off x="5124822" y="4310710"/>
            <a:ext cx="3774107" cy="182086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Не представили позиции: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Украина;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Грузия;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Туркменистан</a:t>
            </a:r>
          </a:p>
        </p:txBody>
      </p:sp>
      <p:grpSp>
        <p:nvGrpSpPr>
          <p:cNvPr id="17" name="Группа 16"/>
          <p:cNvGrpSpPr/>
          <p:nvPr/>
        </p:nvGrpSpPr>
        <p:grpSpPr>
          <a:xfrm>
            <a:off x="3979168" y="2182343"/>
            <a:ext cx="1109662" cy="3075457"/>
            <a:chOff x="3979168" y="2182343"/>
            <a:chExt cx="1109662" cy="3075457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>
              <a:off x="4559920" y="2182343"/>
              <a:ext cx="0" cy="3075457"/>
            </a:xfrm>
            <a:prstGeom prst="line">
              <a:avLst/>
            </a:prstGeom>
            <a:ln w="762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 стрелкой 11"/>
            <p:cNvCxnSpPr/>
            <p:nvPr/>
          </p:nvCxnSpPr>
          <p:spPr>
            <a:xfrm>
              <a:off x="4542730" y="5219700"/>
              <a:ext cx="546100" cy="0"/>
            </a:xfrm>
            <a:prstGeom prst="straightConnector1">
              <a:avLst/>
            </a:prstGeom>
            <a:ln w="7620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 стрелкой 12"/>
            <p:cNvCxnSpPr/>
            <p:nvPr/>
          </p:nvCxnSpPr>
          <p:spPr>
            <a:xfrm>
              <a:off x="4537968" y="3289300"/>
              <a:ext cx="546100" cy="0"/>
            </a:xfrm>
            <a:prstGeom prst="straightConnector1">
              <a:avLst/>
            </a:prstGeom>
            <a:ln w="7620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 стрелкой 13"/>
            <p:cNvCxnSpPr/>
            <p:nvPr/>
          </p:nvCxnSpPr>
          <p:spPr>
            <a:xfrm flipH="1">
              <a:off x="3979168" y="4310710"/>
              <a:ext cx="558800" cy="0"/>
            </a:xfrm>
            <a:prstGeom prst="straightConnector1">
              <a:avLst/>
            </a:prstGeom>
            <a:ln w="7620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592232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1989872" y="1208087"/>
            <a:ext cx="6883558" cy="904875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Рекомендация на вынесение проекта Соглашения на рассмотрение МГС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6731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Планируемые действия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251520" y="723900"/>
            <a:ext cx="871296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Объект 2"/>
          <p:cNvSpPr txBox="1">
            <a:spLocks/>
          </p:cNvSpPr>
          <p:nvPr/>
        </p:nvSpPr>
        <p:spPr>
          <a:xfrm>
            <a:off x="1989872" y="2244725"/>
            <a:ext cx="6883558" cy="9048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Одобрение проекта Соглашения на заседании МГС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1989872" y="3281363"/>
            <a:ext cx="6883558" cy="9048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Направление проекта Соглашения на рассмотрение в 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ISO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1989872" y="4318001"/>
            <a:ext cx="6883558" cy="9048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Устранение замечаний 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ISO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Объект 2"/>
          <p:cNvSpPr txBox="1">
            <a:spLocks/>
          </p:cNvSpPr>
          <p:nvPr/>
        </p:nvSpPr>
        <p:spPr>
          <a:xfrm>
            <a:off x="1989872" y="5354167"/>
            <a:ext cx="6883558" cy="129614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Подписание Соглашения о взаимодействии между 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ISO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и МГС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Объект 2"/>
          <p:cNvSpPr txBox="1">
            <a:spLocks/>
          </p:cNvSpPr>
          <p:nvPr/>
        </p:nvSpPr>
        <p:spPr>
          <a:xfrm>
            <a:off x="304481" y="1208086"/>
            <a:ext cx="1665555" cy="9048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7200" b="1" dirty="0" smtClean="0">
                <a:latin typeface="Arial" pitchFamily="34" charset="0"/>
                <a:cs typeface="Arial" pitchFamily="34" charset="0"/>
              </a:rPr>
              <a:t>1</a:t>
            </a:r>
            <a:endParaRPr lang="ru-RU" sz="7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Объект 2"/>
          <p:cNvSpPr txBox="1">
            <a:spLocks/>
          </p:cNvSpPr>
          <p:nvPr/>
        </p:nvSpPr>
        <p:spPr>
          <a:xfrm>
            <a:off x="304481" y="2244724"/>
            <a:ext cx="1665555" cy="9048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7200" b="1" dirty="0" smtClean="0">
                <a:latin typeface="Arial" pitchFamily="34" charset="0"/>
                <a:cs typeface="Arial" pitchFamily="34" charset="0"/>
              </a:rPr>
              <a:t>2</a:t>
            </a:r>
            <a:endParaRPr lang="ru-RU" sz="7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Объект 2"/>
          <p:cNvSpPr txBox="1">
            <a:spLocks/>
          </p:cNvSpPr>
          <p:nvPr/>
        </p:nvSpPr>
        <p:spPr>
          <a:xfrm>
            <a:off x="304480" y="3281362"/>
            <a:ext cx="1665555" cy="9048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7200" b="1" dirty="0" smtClean="0">
                <a:latin typeface="Arial" pitchFamily="34" charset="0"/>
                <a:cs typeface="Arial" pitchFamily="34" charset="0"/>
              </a:rPr>
              <a:t>3</a:t>
            </a:r>
            <a:endParaRPr lang="ru-RU" sz="7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Объект 2"/>
          <p:cNvSpPr txBox="1">
            <a:spLocks/>
          </p:cNvSpPr>
          <p:nvPr/>
        </p:nvSpPr>
        <p:spPr>
          <a:xfrm>
            <a:off x="304479" y="4318001"/>
            <a:ext cx="1665555" cy="9048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7200" b="1" dirty="0" smtClean="0">
                <a:latin typeface="Arial" pitchFamily="34" charset="0"/>
                <a:cs typeface="Arial" pitchFamily="34" charset="0"/>
              </a:rPr>
              <a:t>4</a:t>
            </a:r>
            <a:endParaRPr lang="ru-RU" sz="7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Объект 2"/>
          <p:cNvSpPr txBox="1">
            <a:spLocks/>
          </p:cNvSpPr>
          <p:nvPr/>
        </p:nvSpPr>
        <p:spPr>
          <a:xfrm>
            <a:off x="304478" y="5354166"/>
            <a:ext cx="1665555" cy="129614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7200" b="1" dirty="0" smtClean="0">
                <a:latin typeface="Arial" pitchFamily="34" charset="0"/>
                <a:cs typeface="Arial" pitchFamily="34" charset="0"/>
              </a:rPr>
              <a:t>5</a:t>
            </a:r>
            <a:endParaRPr lang="ru-RU" sz="72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477918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488</TotalTime>
  <Words>214</Words>
  <Application>Microsoft Office PowerPoint</Application>
  <PresentationFormat>Экран (4:3)</PresentationFormat>
  <Paragraphs>43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Проект Соглашения о взаимодействии между ISO и МГС</vt:lpstr>
      <vt:lpstr>Цели Соглашения</vt:lpstr>
      <vt:lpstr>Текущая ситуация</vt:lpstr>
      <vt:lpstr>Планируемые действия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соглашение о взаимодействии между ISO и МГС</dc:title>
  <dc:creator>админ</dc:creator>
  <cp:lastModifiedBy>Пользователь Windows</cp:lastModifiedBy>
  <cp:revision>18</cp:revision>
  <cp:lastPrinted>2018-04-07T11:47:33Z</cp:lastPrinted>
  <dcterms:created xsi:type="dcterms:W3CDTF">2018-04-06T03:24:15Z</dcterms:created>
  <dcterms:modified xsi:type="dcterms:W3CDTF">2018-04-09T20:02:09Z</dcterms:modified>
</cp:coreProperties>
</file>